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44"/>
  </p:notesMasterIdLst>
  <p:handoutMasterIdLst>
    <p:handoutMasterId r:id="rId45"/>
  </p:handoutMasterIdLst>
  <p:sldIdLst>
    <p:sldId id="394" r:id="rId4"/>
    <p:sldId id="466" r:id="rId5"/>
    <p:sldId id="500" r:id="rId6"/>
    <p:sldId id="506" r:id="rId7"/>
    <p:sldId id="528" r:id="rId8"/>
    <p:sldId id="529" r:id="rId9"/>
    <p:sldId id="534" r:id="rId10"/>
    <p:sldId id="531" r:id="rId11"/>
    <p:sldId id="532" r:id="rId12"/>
    <p:sldId id="517" r:id="rId13"/>
    <p:sldId id="530" r:id="rId14"/>
    <p:sldId id="535" r:id="rId15"/>
    <p:sldId id="507" r:id="rId16"/>
    <p:sldId id="536" r:id="rId17"/>
    <p:sldId id="541" r:id="rId18"/>
    <p:sldId id="542" r:id="rId19"/>
    <p:sldId id="538" r:id="rId20"/>
    <p:sldId id="546" r:id="rId21"/>
    <p:sldId id="537" r:id="rId22"/>
    <p:sldId id="539" r:id="rId23"/>
    <p:sldId id="540" r:id="rId24"/>
    <p:sldId id="543" r:id="rId25"/>
    <p:sldId id="545" r:id="rId26"/>
    <p:sldId id="521" r:id="rId27"/>
    <p:sldId id="547" r:id="rId28"/>
    <p:sldId id="549" r:id="rId29"/>
    <p:sldId id="509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  <p:sldId id="505" r:id="rId39"/>
    <p:sldId id="503" r:id="rId40"/>
    <p:sldId id="442" r:id="rId41"/>
    <p:sldId id="352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5" d="100"/>
          <a:sy n="85" d="100"/>
        </p:scale>
        <p:origin x="-490" y="-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9/30/2016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150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675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Arrays, Array Operations, Matrices, Multi-Dimensional Arrays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22" y="3589762"/>
            <a:ext cx="161153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 and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Matrices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25661">
            <a:off x="5860982" y="4833058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85012" y="3886200"/>
            <a:ext cx="4241529" cy="19935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at even positions </a:t>
            </a:r>
            <a:r>
              <a:rPr lang="en-US" dirty="0"/>
              <a:t>in array, space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Position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5249" y="1962327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4413" y="2455262"/>
            <a:ext cx="130928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63212" y="2577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25249" y="3868189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904413" y="4113364"/>
            <a:ext cx="724179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63212" y="423528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426837" y="5277386"/>
            <a:ext cx="760412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04412" y="5277384"/>
            <a:ext cx="724181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63212" y="539930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912812" y="2044261"/>
            <a:ext cx="6858000" cy="3772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function evenPositions(arr) {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let result = [];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for (let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in arr)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if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% 2 == 0)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 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3000" dirty="0"/>
              <a:t>(arr[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return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 ');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172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21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of Different Types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280409"/>
            <a:ext cx="10668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3" y="2718708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weekDays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'Monday', 'Tuesday', 'Wednesday',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'Thursday', 'Friday', 'Saturday', 'Sunday'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618672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mixed data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mixedArr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new Date(), 'hello', {x:5,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y:8}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269255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 Arrays </a:t>
            </a:r>
            <a:r>
              <a:rPr lang="en-US" dirty="0"/>
              <a:t>and Invalid Positions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123544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50;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[10, 20, 30, ,50]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console.log(nums.length);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3" y="3485744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-5;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resize the array (invalid index)!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5016947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100;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[100,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9828" y="1224887"/>
            <a:ext cx="2753591" cy="2052205"/>
          </a:xfrm>
          <a:prstGeom prst="roundRect">
            <a:avLst>
              <a:gd name="adj" fmla="val 1585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10000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8820" y="4876800"/>
            <a:ext cx="9842392" cy="820600"/>
          </a:xfrm>
        </p:spPr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28820" y="5735512"/>
            <a:ext cx="9842392" cy="719034"/>
          </a:xfrm>
        </p:spPr>
        <p:txBody>
          <a:bodyPr/>
          <a:lstStyle/>
          <a:p>
            <a:r>
              <a:rPr lang="en-US" dirty="0"/>
              <a:t>Push, Pop, Shift, </a:t>
            </a:r>
            <a:r>
              <a:rPr lang="en-US" noProof="1"/>
              <a:t>Unshift</a:t>
            </a:r>
            <a:r>
              <a:rPr lang="en-US" dirty="0"/>
              <a:t>, Slice, Join, … 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15804" y="1673164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6208" y="1240665"/>
            <a:ext cx="2822693" cy="320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43022" y="2822257"/>
            <a:ext cx="2651990" cy="2206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0284" y="675244"/>
            <a:ext cx="1603387" cy="3054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22165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Elements at Both Ends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4068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22651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(40);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10|20|30|40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31233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tail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tail = 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398158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0|10|20|30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8398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head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head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</p:spTree>
    <p:extLst>
      <p:ext uri="{BB962C8B-B14F-4D97-AF65-F5344CB8AC3E}">
        <p14:creationId xmlns:p14="http://schemas.microsoft.com/office/powerpoint/2010/main" xmlns="" val="2063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</a:t>
            </a:r>
          </a:p>
          <a:p>
            <a:pPr lvl="1"/>
            <a:r>
              <a:rPr lang="en-US" dirty="0"/>
              <a:t>Process them one by one and produce a new array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</a:p>
          <a:p>
            <a:pPr lvl="2"/>
            <a:r>
              <a:rPr lang="en-US" dirty="0"/>
              <a:t>Prepend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</a:t>
            </a:r>
            <a:r>
              <a:rPr lang="en-US" dirty="0"/>
              <a:t>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 of result</a:t>
            </a:r>
          </a:p>
          <a:p>
            <a:pPr lvl="2"/>
            <a:r>
              <a:rPr lang="en-US" dirty="0"/>
              <a:t>Append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/>
              <a:t> (or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)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of result</a:t>
            </a:r>
          </a:p>
          <a:p>
            <a:pPr lvl="1"/>
            <a:r>
              <a:rPr lang="en-US" dirty="0"/>
              <a:t>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  <a:r>
              <a:rPr lang="en-US" dirty="0"/>
              <a:t> array, each element at separate line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Negative / Positive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1830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370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Right Arrow 7"/>
          <p:cNvSpPr/>
          <p:nvPr/>
        </p:nvSpPr>
        <p:spPr>
          <a:xfrm>
            <a:off x="257250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12184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07584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7"/>
          <p:cNvSpPr/>
          <p:nvPr/>
        </p:nvSpPr>
        <p:spPr>
          <a:xfrm>
            <a:off x="5766383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22801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2341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Right Arrow 7"/>
          <p:cNvSpPr/>
          <p:nvPr/>
        </p:nvSpPr>
        <p:spPr>
          <a:xfrm>
            <a:off x="898221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7318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Negative / Positive Numbers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42723"/>
            <a:ext cx="10453802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negativePositiveNumbers(arr)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(Number);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(num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arr)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(num &lt;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Insert at the start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Append at the 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('\n'));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6213" y="615112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941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55917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firstNums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0, 2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console.log(firstNums.join('|'));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85053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lastNums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console.log(lastNums.join('|'));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three|four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210" y="5141893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</p:spTree>
    <p:extLst>
      <p:ext uri="{BB962C8B-B14F-4D97-AF65-F5344CB8AC3E}">
        <p14:creationId xmlns:p14="http://schemas.microsoft.com/office/powerpoint/2010/main" xmlns="" val="8412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Splice: Cut </a:t>
            </a:r>
            <a:r>
              <a:rPr lang="en-US" dirty="0"/>
              <a:t>and Insert </a:t>
            </a:r>
            <a:r>
              <a:rPr lang="en-US"/>
              <a:t>Array Elements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61122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5|10|15|20|25|30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1122" y="2667000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delete-count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15|20|25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61122" y="4469488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3, 2, "twenty", "twenty-five"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5|10|15|twenty|twenty-five|30</a:t>
            </a:r>
          </a:p>
        </p:txBody>
      </p:sp>
    </p:spTree>
    <p:extLst>
      <p:ext uri="{BB962C8B-B14F-4D97-AF65-F5344CB8AC3E}">
        <p14:creationId xmlns:p14="http://schemas.microsoft.com/office/powerpoint/2010/main" xmlns="" val="19013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You are given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first element holds an integer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from the other elements in the array (space separated)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First and Last K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88176" y="95168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83576" y="134955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942375" y="170006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88176" y="2970176"/>
            <a:ext cx="578236" cy="22718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83576" y="3582498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942375" y="393301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88176" y="5428160"/>
            <a:ext cx="5782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483576" y="542816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942375" y="577867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8863" y="3469696"/>
            <a:ext cx="813763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Number(arr.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shift()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).join('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(arr.length-k,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arr.length).join(' 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864" y="6255257"/>
            <a:ext cx="8137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2"/>
              </a:rPr>
              <a:t>https://judge.softuni.bg/Contests/311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20213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Arrays is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Iteration over Arrays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Push, Pop, Shift, Slice, Join, … 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Sorting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Matrices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08262" y="137449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7723" y="421177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5093961" cy="5570355"/>
          </a:xfrm>
        </p:spPr>
        <p:txBody>
          <a:bodyPr>
            <a:normAutofit/>
          </a:bodyPr>
          <a:lstStyle/>
          <a:p>
            <a:r>
              <a:rPr lang="en-US" sz="3300" dirty="0"/>
              <a:t>Take two integers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/>
          </a:p>
          <a:p>
            <a:r>
              <a:rPr lang="en-US" sz="3300" dirty="0"/>
              <a:t>Generate and print the following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/>
              <a:t>:</a:t>
            </a:r>
          </a:p>
          <a:p>
            <a:pPr lvl="1"/>
            <a:r>
              <a:rPr lang="en-US" sz="3000" dirty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/>
              <a:t>All other elements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elements</a:t>
            </a:r>
          </a:p>
          <a:p>
            <a:r>
              <a:rPr lang="en-US" sz="3300" dirty="0"/>
              <a:t>Example: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/>
              <a:t>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Last K Numbers Sequence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132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17758" y="16546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132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086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17758" y="29500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086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892075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7758" y="4233487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892074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32614" y="4991896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94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Last K Numbers Sequence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67195"/>
            <a:ext cx="1066800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900" dirty="0"/>
              <a:t>function sumLastKNumbersSequence([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,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]) {</a:t>
            </a:r>
          </a:p>
          <a:p>
            <a:r>
              <a:rPr lang="en-US" sz="2900" dirty="0"/>
              <a:t>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[1]</a:t>
            </a:r>
            <a:r>
              <a:rPr lang="en-US" sz="2900" dirty="0"/>
              <a:t>;</a:t>
            </a:r>
          </a:p>
          <a:p>
            <a:r>
              <a:rPr lang="en-US" sz="2900" dirty="0"/>
              <a:t>  for (let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&lt;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900" dirty="0"/>
              <a:t>++) {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/>
              <a:t> = Math.max(0,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// TODO: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sum the values of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900" dirty="0"/>
              <a:t>   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[current]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;</a:t>
            </a:r>
          </a:p>
          <a:p>
            <a:r>
              <a:rPr lang="en-US" sz="2900" dirty="0"/>
              <a:t>  }</a:t>
            </a:r>
          </a:p>
          <a:p>
            <a:r>
              <a:rPr lang="en-US" sz="2900" dirty="0"/>
              <a:t>  console.log(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.join(' '));</a:t>
            </a:r>
          </a:p>
          <a:p>
            <a:r>
              <a:rPr lang="en-US" sz="29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960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Transforming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99744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463515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filteredNums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x.startsWith('t')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console.log(filteredNums.join('|'));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16263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x.length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3|3|5|4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3087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[x.length, x[0]]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3,o|3,t|5,t|4,f</a:t>
            </a:r>
          </a:p>
        </p:txBody>
      </p:sp>
    </p:spTree>
    <p:extLst>
      <p:ext uri="{BB962C8B-B14F-4D97-AF65-F5344CB8AC3E}">
        <p14:creationId xmlns:p14="http://schemas.microsoft.com/office/powerpoint/2010/main" xmlns="" val="3912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numbers,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Process Odd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157140"/>
            <a:ext cx="710061" cy="1662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629712"/>
            <a:ext cx="7514060" cy="32162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(num, i) =&gt; i % 2 == 1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2*x)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result.join(' 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455612" y="6102567"/>
            <a:ext cx="864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98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0312" y="4876800"/>
            <a:ext cx="8938472" cy="820600"/>
          </a:xfrm>
        </p:spPr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1773" y="5754968"/>
            <a:ext cx="10815551" cy="719034"/>
          </a:xfrm>
        </p:spPr>
        <p:txBody>
          <a:bodyPr/>
          <a:lstStyle/>
          <a:p>
            <a:r>
              <a:rPr lang="en-US" dirty="0"/>
              <a:t>Arranging Elements in Increasing Order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7989" y="1143000"/>
            <a:ext cx="3923116" cy="3239085"/>
          </a:xfrm>
          <a:prstGeom prst="roundRect">
            <a:avLst>
              <a:gd name="adj" fmla="val 1801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886" y="2156507"/>
            <a:ext cx="3666270" cy="16524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012" y="2251081"/>
            <a:ext cx="3769545" cy="165240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08757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8450" y="134813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20, 40, 10, 30, 100, 5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20|40|10|30|100|5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8450" y="2825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Works incorrectly on arrays of numbers !!!</a:t>
            </a:r>
            <a:endParaRPr lang="en-US" sz="29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10|100|20|30|40|5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8450" y="4349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(a, b) =&gt; a-b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Compare elements as numbers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5|10|20|30|40|100</a:t>
            </a:r>
          </a:p>
        </p:txBody>
      </p:sp>
    </p:spTree>
    <p:extLst>
      <p:ext uri="{BB962C8B-B14F-4D97-AF65-F5344CB8AC3E}">
        <p14:creationId xmlns:p14="http://schemas.microsoft.com/office/powerpoint/2010/main" xmlns="" val="174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dirty="0"/>
              <a:t> two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Smallest 2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066800"/>
            <a:ext cx="710061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704743"/>
            <a:ext cx="7514060" cy="282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smallestTwoNumbers(arr)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((a, b) =&gt; a-b);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531812" y="6087656"/>
            <a:ext cx="853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0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Matrices (Tables)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Holding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5283" y="1122058"/>
            <a:ext cx="4320330" cy="33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396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2921" y="2314198"/>
            <a:ext cx="3892150" cy="3781802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table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in JS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4668800" y="2497078"/>
            <a:ext cx="2909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0        1        2       3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8613" y="3181405"/>
            <a:ext cx="3810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0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1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2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3</a:t>
            </a:r>
            <a:endParaRPr lang="bg-BG" sz="25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42531420"/>
              </p:ext>
            </p:extLst>
          </p:nvPr>
        </p:nvGraphicFramePr>
        <p:xfrm>
          <a:off x="4678960" y="3055714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21793838"/>
              </p:ext>
            </p:extLst>
          </p:nvPr>
        </p:nvGraphicFramePr>
        <p:xfrm>
          <a:off x="4678960" y="3736646"/>
          <a:ext cx="2182272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96963018"/>
              </p:ext>
            </p:extLst>
          </p:nvPr>
        </p:nvGraphicFramePr>
        <p:xfrm>
          <a:off x="4678960" y="4427738"/>
          <a:ext cx="1454848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86296850"/>
              </p:ext>
            </p:extLst>
          </p:nvPr>
        </p:nvGraphicFramePr>
        <p:xfrm>
          <a:off x="4678960" y="5108670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646924" y="2840395"/>
            <a:ext cx="2776158" cy="741005"/>
          </a:xfrm>
          <a:prstGeom prst="wedgeRoundRectCallout">
            <a:avLst>
              <a:gd name="adj1" fmla="val 65048"/>
              <a:gd name="adj2" fmla="val 4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50310" y="438525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646924" y="4184520"/>
            <a:ext cx="3164566" cy="1401555"/>
          </a:xfrm>
          <a:prstGeom prst="wedgeRoundRectCallout">
            <a:avLst>
              <a:gd name="adj1" fmla="val 81908"/>
              <a:gd name="adj2" fmla="val 18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matrix[2][0]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row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column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86248" y="3418344"/>
            <a:ext cx="310679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[7,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-9,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7106" y="1524000"/>
            <a:ext cx="336990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Represented as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nested arrays</a:t>
            </a:r>
            <a:r>
              <a:rPr lang="en-US" sz="3200" dirty="0">
                <a:solidFill>
                  <a:prstClr val="white"/>
                </a:solidFill>
              </a:rPr>
              <a:t> in JavaScript</a:t>
            </a:r>
            <a:endParaRPr lang="en-US" sz="32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714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77678"/>
          </a:xfrm>
        </p:spPr>
        <p:txBody>
          <a:bodyPr/>
          <a:lstStyle/>
          <a:p>
            <a:r>
              <a:rPr lang="en-US" dirty="0"/>
              <a:t>Defining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dirty="0"/>
              <a:t> (array of arrays)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1809663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['0,0', '0,1', '0,2'],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['1,0', '1,1', '1,2'],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['2,0', '2,1', '2,2']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953000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('\n'));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90413" y="4207007"/>
            <a:ext cx="11804822" cy="6697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endParaRPr lang="en-US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418012" y="3808261"/>
            <a:ext cx="3581400" cy="1454227"/>
          </a:xfrm>
          <a:prstGeom prst="wedgeRoundRectCallout">
            <a:avLst>
              <a:gd name="adj1" fmla="val -66431"/>
              <a:gd name="adj2" fmla="val 56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Join the cells in each row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 '</a:t>
            </a:r>
            <a:r>
              <a:rPr lang="en-US" sz="2800" dirty="0"/>
              <a:t>, then join the rows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'\n'</a:t>
            </a:r>
            <a:r>
              <a:rPr lang="en-US" sz="2800" dirty="0"/>
              <a:t>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0478" y="1117074"/>
            <a:ext cx="3209925" cy="3524250"/>
          </a:xfrm>
          <a:prstGeom prst="roundRect">
            <a:avLst>
              <a:gd name="adj" fmla="val 15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0740" y="5076419"/>
            <a:ext cx="1936242" cy="1152525"/>
          </a:xfrm>
          <a:prstGeom prst="roundRect">
            <a:avLst>
              <a:gd name="adj" fmla="val 23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87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#5607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comes as array of strings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string holds numbers (space separated)</a:t>
            </a:r>
          </a:p>
          <a:p>
            <a:pPr>
              <a:lnSpc>
                <a:spcPct val="110000"/>
              </a:lnSpc>
            </a:pPr>
            <a:r>
              <a:rPr lang="en-US" dirty="0"/>
              <a:t>Write a JS function to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Biggest Element in Matrix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8612" y="3501957"/>
            <a:ext cx="20574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3 5 7 12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-1 4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8 3 0 4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6284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50242" y="3933012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13027" y="5562600"/>
            <a:ext cx="8382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rrow: Down 9"/>
          <p:cNvSpPr/>
          <p:nvPr/>
        </p:nvSpPr>
        <p:spPr>
          <a:xfrm>
            <a:off x="9379727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5212" y="3501957"/>
            <a:ext cx="3276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7 12 9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-1 7 4 33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606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2551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645870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Biggest Element in Matrix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1219200"/>
            <a:ext cx="10667998" cy="4278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biggestElement(matrixRows)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matrix = matrixRows.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biggestNum = Number.NEGATIVE_INFINITY;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 =&gt; 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 =&gt; biggestNum = Math.max(biggestNum, c)));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biggestNum;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0414" y="5497294"/>
            <a:ext cx="10667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biggestElement(['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20 50 10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8 33 145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145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181031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9294812" y="1391056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xmlns="" val="19548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comes as array of strings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string holds numbers (space separated)</a:t>
            </a:r>
          </a:p>
          <a:p>
            <a:pPr>
              <a:lnSpc>
                <a:spcPct val="110000"/>
              </a:lnSpc>
            </a:pPr>
            <a:r>
              <a:rPr lang="en-US" dirty="0"/>
              <a:t>Find sum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/>
              <a:t> and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secondary diagonals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Diagonal Sums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702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</a:p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10 60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702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80 50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3694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/>
          <p:cNvSpPr/>
          <p:nvPr/>
        </p:nvSpPr>
        <p:spPr>
          <a:xfrm rot="18726440">
            <a:off x="3560150" y="3398010"/>
            <a:ext cx="481058" cy="161310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 rot="3136458">
            <a:off x="3647487" y="3428234"/>
            <a:ext cx="488474" cy="157898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9420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-1 7 14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-8 89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420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99 25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Arrow: Down 17"/>
          <p:cNvSpPr/>
          <p:nvPr/>
        </p:nvSpPr>
        <p:spPr>
          <a:xfrm>
            <a:off x="6665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/>
          <p:cNvSpPr/>
          <p:nvPr/>
        </p:nvSpPr>
        <p:spPr>
          <a:xfrm rot="18395914">
            <a:off x="6609640" y="3306879"/>
            <a:ext cx="417121" cy="177278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19"/>
          <p:cNvSpPr/>
          <p:nvPr/>
        </p:nvSpPr>
        <p:spPr>
          <a:xfrm rot="3143924">
            <a:off x="6523423" y="3335491"/>
            <a:ext cx="417121" cy="17068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89840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Diagonal Sums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1156930"/>
            <a:ext cx="10820398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diagonalSums(matrixRows)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matrix = matrixRows.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(Number));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mainSum = 0, secondarySum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matrix.length; row++)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mainSum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secondarySum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matrix.length-row-1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console.log(mainSum + ' ' + secondarySum);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4214" y="5573524"/>
            <a:ext cx="10820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diagonalSums(['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20 40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10 60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80 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219943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516944" y="1336673"/>
            <a:ext cx="1826059" cy="1371600"/>
            <a:chOff x="5878536" y="3501957"/>
            <a:chExt cx="1826059" cy="13716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42012" y="3501957"/>
              <a:ext cx="1752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3 5 </a:t>
              </a: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-1 7 14</a:t>
              </a:r>
            </a:p>
            <a:p>
              <a:pPr algn="ctr">
                <a:lnSpc>
                  <a:spcPct val="90000"/>
                </a:lnSpc>
              </a:pP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-8 89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 rot="18395914">
              <a:off x="6609640" y="3306879"/>
              <a:ext cx="417121" cy="177278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8"/>
            <p:cNvSpPr/>
            <p:nvPr/>
          </p:nvSpPr>
          <p:spPr>
            <a:xfrm rot="3143924">
              <a:off x="6523423" y="3335491"/>
              <a:ext cx="417121" cy="170689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5233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elements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neighbors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5879" y="3030340"/>
            <a:ext cx="2136268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11113" y="5087740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5601613" y="455434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38977" y="3086100"/>
            <a:ext cx="832492" cy="48961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5151123" y="3888892"/>
            <a:ext cx="806867" cy="43905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279537" y="3086100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521889" y="306600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552033" y="348761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3812" y="3030340"/>
            <a:ext cx="2136268" cy="1717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2 3 4 7 0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9 8 7 5 4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19046" y="53857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2209546" y="487620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120406" y="3452999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984283" y="3030340"/>
            <a:ext cx="2978111" cy="1377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test yes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ho</a:t>
            </a: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yet 5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127030" y="508158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Arrow: Down 25"/>
          <p:cNvSpPr/>
          <p:nvPr/>
        </p:nvSpPr>
        <p:spPr>
          <a:xfrm>
            <a:off x="9317530" y="4572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790694" y="3544420"/>
            <a:ext cx="1096963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9762244" y="3162300"/>
            <a:ext cx="724301" cy="8249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656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4162" y="1219200"/>
            <a:ext cx="10961684" cy="4710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equalNeighborsCount(matrixRows)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matrix = matrixRows.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(Number));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neighbors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matrix.length-1; row++)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matrix[row].length; col++)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+ 1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neighbors++;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check also the horizontal neighbors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neighbors;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61487" y="1328390"/>
            <a:ext cx="2136268" cy="1371600"/>
            <a:chOff x="9361487" y="1170168"/>
            <a:chExt cx="2136268" cy="13716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361487" y="1170168"/>
              <a:ext cx="2136268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2 2 5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7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4 0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3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4 2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4585" y="1225928"/>
              <a:ext cx="832492" cy="48961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26731" y="2028720"/>
              <a:ext cx="806867" cy="43905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55145" y="1225928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97497" y="120583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27641" y="162744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49125" y="6172200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58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Arrays and Matrices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746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JS hold sequence of elements</a:t>
            </a:r>
          </a:p>
          <a:p>
            <a:endParaRPr lang="en-US" sz="3200" dirty="0"/>
          </a:p>
          <a:p>
            <a:r>
              <a:rPr lang="en-US" sz="3200" dirty="0"/>
              <a:t>Elements are accessed by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index</a:t>
            </a:r>
          </a:p>
          <a:p>
            <a:endParaRPr lang="en-US" sz="3200" dirty="0"/>
          </a:p>
          <a:p>
            <a:r>
              <a:rPr lang="en-US" sz="3200" dirty="0"/>
              <a:t>Behave like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3200" dirty="0"/>
              <a:t> (add / delete elements)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sz="3200" dirty="0"/>
              <a:t> are arrays holding arrays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371600"/>
            <a:ext cx="3015294" cy="22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66212" y="4038600"/>
            <a:ext cx="2253295" cy="2253295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180934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nums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10, 20, 30, 40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314340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100;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444878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800" dirty="0"/>
              <a:t>('new element');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8012" y="578807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matrix = [[10,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20], [30,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40]];</a:t>
            </a: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868293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85488"/>
            <a:ext cx="8938472" cy="820600"/>
          </a:xfrm>
        </p:spPr>
        <p:txBody>
          <a:bodyPr/>
          <a:lstStyle/>
          <a:p>
            <a:r>
              <a:rPr lang="en-US" dirty="0"/>
              <a:t>Arrays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92873"/>
          </a:xfrm>
        </p:spPr>
        <p:txBody>
          <a:bodyPr/>
          <a:lstStyle/>
          <a:p>
            <a:r>
              <a:rPr lang="en-US" dirty="0"/>
              <a:t>Working with Arrays of Elements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40154" y="1322176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1212" y="1691874"/>
            <a:ext cx="3729990" cy="2650808"/>
          </a:xfrm>
          <a:prstGeom prst="roundRect">
            <a:avLst>
              <a:gd name="adj" fmla="val 3324"/>
            </a:avLst>
          </a:prstGeom>
          <a:scene3d>
            <a:camera prst="perspectiveHeroicExtremeLeftFacing">
              <a:rot lat="125557" lon="1161310" rev="21304823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419543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625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sequences of elements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74277" y="200065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069527" y="220188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951724" y="2474368"/>
            <a:ext cx="3285001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1724" y="2137106"/>
            <a:ext cx="25146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index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082042545"/>
              </p:ext>
            </p:extLst>
          </p:nvPr>
        </p:nvGraphicFramePr>
        <p:xfrm>
          <a:off x="4982606" y="273686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8399868" y="3124200"/>
            <a:ext cx="2576314" cy="665164"/>
          </a:xfrm>
          <a:prstGeom prst="wedgeRoundRectCallout">
            <a:avLst>
              <a:gd name="adj1" fmla="val -71119"/>
              <a:gd name="adj2" fmla="val -548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815" y="4060210"/>
            <a:ext cx="1187319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Elements are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numbered</a:t>
            </a:r>
            <a:r>
              <a:rPr lang="en-US" sz="3200" dirty="0">
                <a:solidFill>
                  <a:prstClr val="white"/>
                </a:solidFill>
              </a:rPr>
              <a:t> from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prstClr val="white"/>
                </a:solidFill>
              </a:rPr>
              <a:t> to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length-1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hold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key-value pairs</a:t>
            </a:r>
          </a:p>
          <a:p>
            <a:pPr marL="914240" lvl="2" indent="-231606"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Key</a:t>
            </a:r>
            <a:r>
              <a:rPr lang="en-US" sz="3000" dirty="0">
                <a:solidFill>
                  <a:prstClr val="white"/>
                </a:solidFill>
              </a:rPr>
              <a:t>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>
                <a:solidFill>
                  <a:prstClr val="white"/>
                </a:solidFill>
              </a:rPr>
              <a:t>…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  <a:r>
              <a:rPr lang="en-US" sz="3000" dirty="0">
                <a:solidFill>
                  <a:prstClr val="white"/>
                </a:solidFill>
              </a:rPr>
              <a:t>), </a:t>
            </a: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value</a:t>
            </a:r>
            <a:r>
              <a:rPr lang="en-US" sz="3000" dirty="0">
                <a:solidFill>
                  <a:prstClr val="white"/>
                </a:solidFill>
              </a:rPr>
              <a:t> of </a:t>
            </a:r>
            <a:r>
              <a:rPr lang="en-US" sz="3000" dirty="0">
                <a:solidFill>
                  <a:srgbClr val="FBEEC9">
                    <a:lumMod val="75000"/>
                  </a:srgbClr>
                </a:solidFill>
              </a:rPr>
              <a:t>any type </a:t>
            </a:r>
            <a:r>
              <a:rPr lang="en-US" sz="3000" dirty="0">
                <a:solidFill>
                  <a:prstClr val="white"/>
                </a:solidFill>
              </a:rPr>
              <a:t>(e.g. number / string / object)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have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variable size </a:t>
            </a:r>
            <a:r>
              <a:rPr lang="en-US" sz="3200" dirty="0">
                <a:solidFill>
                  <a:prstClr val="white"/>
                </a:solidFill>
              </a:rPr>
              <a:t>– can be resized (unlike C# / Java / C++)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871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173065"/>
            <a:ext cx="105155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let arr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[10,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console.log(arr.length);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10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66386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5;</a:t>
            </a:r>
            <a:r>
              <a:rPr lang="bg-BG" sz="3000" dirty="0"/>
              <a:t> </a:t>
            </a:r>
            <a:r>
              <a:rPr lang="bg-BG" sz="3000" i="1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can be modified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516702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arr.push(500);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 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are resizable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500]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66021" y="1302419"/>
            <a:ext cx="2981325" cy="1990725"/>
          </a:xfrm>
          <a:prstGeom prst="roundRect">
            <a:avLst>
              <a:gd name="adj" fmla="val 2271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9427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holding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Calculate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Sum First and Last Array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987" y="2512976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2971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420672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28640" y="2760736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45624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773325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5450" y="3005913"/>
            <a:ext cx="607496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449316" y="3005911"/>
            <a:ext cx="60749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8885631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22410" y="4401413"/>
            <a:ext cx="10944002" cy="169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900" dirty="0"/>
              <a:t>function sumFirstAndLast(arr) {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  return 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900" dirty="0"/>
              <a:t>])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+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arr.length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}</a:t>
            </a:r>
            <a:endParaRPr lang="en-US" sz="2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219216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732212" y="5579411"/>
            <a:ext cx="7836798" cy="512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sumFirstAndLast(['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sz="2600" dirty="0"/>
              <a:t>'])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60</a:t>
            </a:r>
          </a:p>
        </p:txBody>
      </p:sp>
    </p:spTree>
    <p:extLst>
      <p:ext uri="{BB962C8B-B14F-4D97-AF65-F5344CB8AC3E}">
        <p14:creationId xmlns:p14="http://schemas.microsoft.com/office/powerpoint/2010/main" xmlns="" val="2855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2202734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capital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5998" y="3665208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 + 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5998" y="5127682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Processing Arrays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75998" y="127406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170611" y="3461499"/>
            <a:ext cx="5520887" cy="590752"/>
          </a:xfrm>
          <a:prstGeom prst="wedgeRoundRectCallout">
            <a:avLst>
              <a:gd name="adj1" fmla="val -57322"/>
              <a:gd name="adj2" fmla="val 36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...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goes through array indices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195103" y="2511913"/>
            <a:ext cx="4496396" cy="564959"/>
          </a:xfrm>
          <a:prstGeom prst="wedgeRoundRectCallout">
            <a:avLst>
              <a:gd name="adj1" fmla="val -56038"/>
              <a:gd name="adj2" fmla="val -403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…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works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008812" y="5810656"/>
            <a:ext cx="3456751" cy="604245"/>
          </a:xfrm>
          <a:prstGeom prst="wedgeRoundRectCallout">
            <a:avLst>
              <a:gd name="adj1" fmla="val -62270"/>
              <a:gd name="adj2" fmla="val -56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xmlns="" val="2729819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Arrays </a:t>
            </a:r>
            <a:r>
              <a:rPr lang="en-US" noProof="1"/>
              <a:t>Elements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5998" y="130582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5998" y="2229256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5998" y="3178660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(capital, i)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-&gt; 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5998" y="4635896"/>
            <a:ext cx="10830238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5557280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</p:txBody>
      </p:sp>
    </p:spTree>
    <p:extLst>
      <p:ext uri="{BB962C8B-B14F-4D97-AF65-F5344CB8AC3E}">
        <p14:creationId xmlns:p14="http://schemas.microsoft.com/office/powerpoint/2010/main" xmlns="" val="4209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2494</TotalTime>
  <Words>2512</Words>
  <Application>Microsoft Office PowerPoint</Application>
  <PresentationFormat>Custom</PresentationFormat>
  <Paragraphs>527</Paragraphs>
  <Slides>40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SoftUni 16x9</vt:lpstr>
      <vt:lpstr>1_SoftUni 16x9</vt:lpstr>
      <vt:lpstr>Arrays and Matrices</vt:lpstr>
      <vt:lpstr>Table of Contents</vt:lpstr>
      <vt:lpstr>Have a Question?</vt:lpstr>
      <vt:lpstr>Arrays in JS</vt:lpstr>
      <vt:lpstr>What are Arrays?</vt:lpstr>
      <vt:lpstr>Arrays – Examples</vt:lpstr>
      <vt:lpstr>Problem: Sum First and Last Array Elements</vt:lpstr>
      <vt:lpstr>Processing Arrays Elements</vt:lpstr>
      <vt:lpstr>Processing Arrays Elements (2)</vt:lpstr>
      <vt:lpstr>Problem: Even Position Elements</vt:lpstr>
      <vt:lpstr>Arrays of Different Types</vt:lpstr>
      <vt:lpstr>JS Arrays and Invalid Positions</vt:lpstr>
      <vt:lpstr>Array Operations</vt:lpstr>
      <vt:lpstr>Add / Remove Elements at Both Ends</vt:lpstr>
      <vt:lpstr>Problem: Negative / Positive Numbers</vt:lpstr>
      <vt:lpstr>Solution: Negative / Positive Numbers</vt:lpstr>
      <vt:lpstr>Slicing Arrays</vt:lpstr>
      <vt:lpstr>Splice: Cut and Insert Array Elements</vt:lpstr>
      <vt:lpstr>Problem: First and Last K Numbers</vt:lpstr>
      <vt:lpstr>Problem: Sum Last K Numbers Sequence</vt:lpstr>
      <vt:lpstr>Solution: Sum Last K Numbers Sequence</vt:lpstr>
      <vt:lpstr>Filtering and Transforming Elements</vt:lpstr>
      <vt:lpstr>Problem: Process Odd Numbers</vt:lpstr>
      <vt:lpstr>Sorting Arrays</vt:lpstr>
      <vt:lpstr>Sorting Arrays</vt:lpstr>
      <vt:lpstr>Problem: Smallest 2 Numbers</vt:lpstr>
      <vt:lpstr>Matrices (Tables)</vt:lpstr>
      <vt:lpstr>Matrices in JS</vt:lpstr>
      <vt:lpstr>Matrix – Example</vt:lpstr>
      <vt:lpstr>Problem: Biggest Element in Matrix</vt:lpstr>
      <vt:lpstr>Solution: Biggest Element in Matrix</vt:lpstr>
      <vt:lpstr>Problem: Diagonal Sums</vt:lpstr>
      <vt:lpstr>Solution: Diagonal Sums</vt:lpstr>
      <vt:lpstr>Problem: Equal Neighbors</vt:lpstr>
      <vt:lpstr>Problem: Equal Neighbors</vt:lpstr>
      <vt:lpstr>Practice: Arrays and Matrices</vt:lpstr>
      <vt:lpstr>Summary</vt:lpstr>
      <vt:lpstr>Arrays and Matrices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Matrices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VasilVp</cp:lastModifiedBy>
  <cp:revision>121</cp:revision>
  <dcterms:created xsi:type="dcterms:W3CDTF">2014-01-02T17:00:34Z</dcterms:created>
  <dcterms:modified xsi:type="dcterms:W3CDTF">2016-09-30T06:35:00Z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